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84" r:id="rId3"/>
    <p:sldId id="282" r:id="rId4"/>
    <p:sldId id="277" r:id="rId5"/>
    <p:sldId id="280" r:id="rId6"/>
    <p:sldId id="28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2"/>
  </p:normalViewPr>
  <p:slideViewPr>
    <p:cSldViewPr snapToGrid="0" snapToObjects="1">
      <p:cViewPr varScale="1">
        <p:scale>
          <a:sx n="163" d="100"/>
          <a:sy n="163" d="100"/>
        </p:scale>
        <p:origin x="1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30B2B-DBE6-DF4B-978D-CC7A4EDB17EE}" type="datetimeFigureOut">
              <a:rPr lang="de-DE" smtClean="0"/>
              <a:t>19.12.2022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AC98-B91B-0A47-9268-0AE6D6AB3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4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4AC98-B91B-0A47-9268-0AE6D6AB3D4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48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068" y="1924396"/>
            <a:ext cx="6576157" cy="1750790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IBM Plex Sans" panose="020B050305020300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067" y="3829049"/>
            <a:ext cx="6576157" cy="720725"/>
          </a:xfrm>
        </p:spPr>
        <p:txBody>
          <a:bodyPr/>
          <a:lstStyle>
            <a:lvl1pPr marL="0" indent="0" algn="l">
              <a:buNone/>
              <a:defRPr sz="1800" b="0" i="0">
                <a:latin typeface="IBM Plex Sans" panose="020B050305020300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CFF1199-3ECF-3FBA-9627-3409B270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4688" y="771919"/>
            <a:ext cx="2097884" cy="8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DE879F4-9ECB-F852-28DE-729BAD4B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24D2C-E2A3-0742-EE9B-58FBBC832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2921" y="1598613"/>
            <a:ext cx="3841750" cy="2946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42222F-3C86-BD84-DE28-E9EC76B2326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89329" y="1598613"/>
            <a:ext cx="3846146" cy="294639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35D001-2348-94B0-BDC9-7DCE23FF2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3633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C5E5CC-D021-27DF-7A77-3BC4AAD38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D3AA5B6-0650-AC36-1023-7195A0C65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3633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B978270-701E-8281-33B2-8FED39CF3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7" y="53999"/>
            <a:ext cx="9044188" cy="50355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957822"/>
            <a:ext cx="5486400" cy="1389497"/>
          </a:xfrm>
        </p:spPr>
        <p:txBody>
          <a:bodyPr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Charter" panose="020405030505060202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787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3" userDrawn="1">
          <p15:clr>
            <a:srgbClr val="FBAE40"/>
          </p15:clr>
        </p15:guide>
        <p15:guide id="4" orient="horz" pos="3208" userDrawn="1">
          <p15:clr>
            <a:srgbClr val="FBAE40"/>
          </p15:clr>
        </p15:guide>
        <p15:guide id="5" pos="31" userDrawn="1">
          <p15:clr>
            <a:srgbClr val="FBAE40"/>
          </p15:clr>
        </p15:guide>
        <p15:guide id="6" pos="5725" userDrawn="1">
          <p15:clr>
            <a:srgbClr val="FBAE40"/>
          </p15:clr>
        </p15:guide>
        <p15:guide id="7" pos="2796" userDrawn="1">
          <p15:clr>
            <a:srgbClr val="FBAE40"/>
          </p15:clr>
        </p15:guide>
        <p15:guide id="8" pos="2970" userDrawn="1">
          <p15:clr>
            <a:srgbClr val="FBAE40"/>
          </p15:clr>
        </p15:guide>
        <p15:guide id="9" pos="377" userDrawn="1">
          <p15:clr>
            <a:srgbClr val="FBAE40"/>
          </p15:clr>
        </p15:guide>
        <p15:guide id="10" orient="horz" pos="377" userDrawn="1">
          <p15:clr>
            <a:srgbClr val="FBAE40"/>
          </p15:clr>
        </p15:guide>
        <p15:guide id="11" pos="5383" userDrawn="1">
          <p15:clr>
            <a:srgbClr val="FBAE40"/>
          </p15:clr>
        </p15:guide>
        <p15:guide id="12" orient="horz" pos="28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1B6744-814F-7581-4844-F07489353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4" y="50800"/>
            <a:ext cx="9036051" cy="504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010499-5B50-95C9-BCBB-0E0A6E010F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2899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1B6744-814F-7581-4844-F07489353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4" y="50800"/>
            <a:ext cx="9036051" cy="504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598613"/>
            <a:ext cx="3841750" cy="2946398"/>
          </a:xfrm>
        </p:spPr>
        <p:txBody>
          <a:bodyPr/>
          <a:lstStyle>
            <a:lvl1pPr marL="268288" indent="-268288"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24D2C-E2A3-0742-EE9B-58FBBC832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2921" y="1598613"/>
            <a:ext cx="3841750" cy="29463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677C2A-1D97-A444-978E-F0E20E948E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2899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1B6744-814F-7581-4844-F07489353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4" y="50800"/>
            <a:ext cx="9036051" cy="504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24D2C-E2A3-0742-EE9B-58FBBC832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2921" y="1598613"/>
            <a:ext cx="3841750" cy="29463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342222F-3C86-BD84-DE28-E9EC76B2326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89329" y="1598613"/>
            <a:ext cx="3846146" cy="294639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6587C1-4A3D-BC30-FD3B-7E5DE0440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2899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41BDCC8-FB60-397D-2BB6-E798686A0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4" y="50800"/>
            <a:ext cx="9036051" cy="50403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5977D39-D1D1-CCBB-BF1C-BB0AC6E50A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2899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497283D-9D8F-1FF7-0D4D-293856413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957822"/>
            <a:ext cx="5486400" cy="1389497"/>
          </a:xfrm>
        </p:spPr>
        <p:txBody>
          <a:bodyPr/>
          <a:lstStyle>
            <a:lvl1pPr marL="0" indent="0">
              <a:buNone/>
              <a:defRPr sz="2800" b="0" i="1">
                <a:solidFill>
                  <a:schemeClr val="tx1"/>
                </a:solidFill>
                <a:latin typeface="Charter" panose="020405030505060202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296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3" userDrawn="1">
          <p15:clr>
            <a:srgbClr val="FBAE40"/>
          </p15:clr>
        </p15:guide>
        <p15:guide id="4" orient="horz" pos="3208" userDrawn="1">
          <p15:clr>
            <a:srgbClr val="FBAE40"/>
          </p15:clr>
        </p15:guide>
        <p15:guide id="5" pos="31" userDrawn="1">
          <p15:clr>
            <a:srgbClr val="FBAE40"/>
          </p15:clr>
        </p15:guide>
        <p15:guide id="6" pos="5725" userDrawn="1">
          <p15:clr>
            <a:srgbClr val="FBAE40"/>
          </p15:clr>
        </p15:guide>
        <p15:guide id="7" pos="2796" userDrawn="1">
          <p15:clr>
            <a:srgbClr val="FBAE40"/>
          </p15:clr>
        </p15:guide>
        <p15:guide id="8" pos="2970" userDrawn="1">
          <p15:clr>
            <a:srgbClr val="FBAE40"/>
          </p15:clr>
        </p15:guide>
        <p15:guide id="9" pos="377" userDrawn="1">
          <p15:clr>
            <a:srgbClr val="FBAE40"/>
          </p15:clr>
        </p15:guide>
        <p15:guide id="10" orient="horz" pos="377" userDrawn="1">
          <p15:clr>
            <a:srgbClr val="FBAE40"/>
          </p15:clr>
        </p15:guide>
        <p15:guide id="11" pos="5383" userDrawn="1">
          <p15:clr>
            <a:srgbClr val="FBAE40"/>
          </p15:clr>
        </p15:guide>
        <p15:guide id="12" orient="horz" pos="2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53AB7B-D449-DCA0-FBC4-703B39461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C84B49-86E5-CD8A-DB8E-FE86B48544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3633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DA2B6FA-3C93-81CB-3DD3-52F99D55D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598613"/>
            <a:ext cx="3841750" cy="2946398"/>
          </a:xfrm>
        </p:spPr>
        <p:txBody>
          <a:bodyPr/>
          <a:lstStyle>
            <a:lvl1pPr marL="268288" indent="-268288"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24D2C-E2A3-0742-EE9B-58FBBC832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2921" y="1598613"/>
            <a:ext cx="3841750" cy="2946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D054BE-3F07-A6BF-EE63-3A5E215D8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3633" y="4722812"/>
            <a:ext cx="8191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598487"/>
            <a:ext cx="7937499" cy="10001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98613"/>
            <a:ext cx="7937500" cy="2946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8524" y="4767263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fld id="{C7BD4443-B750-E040-B68D-9F043B37D314}" type="datetimeFigureOut">
              <a:rPr lang="de-DE" smtClean="0"/>
              <a:pPr/>
              <a:t>19.12.2022</a:t>
            </a:fld>
            <a:r>
              <a:rPr lang="de-DE" dirty="0"/>
              <a:t>, </a:t>
            </a:r>
            <a:fld id="{D93E3DAF-09C9-604F-8ED9-48BEFC3582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4767263"/>
            <a:ext cx="32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1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68288" indent="-268288" algn="l" defTabSz="685800" rtl="0" eaLnBrk="1" latinLnBrk="0" hangingPunct="1">
        <a:lnSpc>
          <a:spcPct val="100000"/>
        </a:lnSpc>
        <a:spcBef>
          <a:spcPts val="0"/>
        </a:spcBef>
        <a:buFont typeface="Symbol" pitchFamily="2" charset="2"/>
        <a:buChar char="-"/>
        <a:tabLst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449263" indent="-179388" algn="l" defTabSz="685800" rtl="0" eaLnBrk="1" latinLnBrk="0" hangingPunct="1">
        <a:lnSpc>
          <a:spcPct val="100000"/>
        </a:lnSpc>
        <a:spcBef>
          <a:spcPts val="400"/>
        </a:spcBef>
        <a:buFont typeface="Symbol" pitchFamily="2" charset="2"/>
        <a:buChar char="-"/>
        <a:tabLst/>
        <a:defRPr sz="14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628650" indent="-179388" algn="l" defTabSz="685800" rtl="0" eaLnBrk="1" latinLnBrk="0" hangingPunct="1">
        <a:lnSpc>
          <a:spcPct val="100000"/>
        </a:lnSpc>
        <a:spcBef>
          <a:spcPts val="300"/>
        </a:spcBef>
        <a:buFont typeface="Symbol" pitchFamily="2" charset="2"/>
        <a:buChar char="-"/>
        <a:tabLst/>
        <a:defRPr sz="11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809625" indent="-179388" algn="l" defTabSz="685800" rtl="0" eaLnBrk="1" latinLnBrk="0" hangingPunct="1">
        <a:lnSpc>
          <a:spcPct val="100000"/>
        </a:lnSpc>
        <a:spcBef>
          <a:spcPts val="300"/>
        </a:spcBef>
        <a:buFont typeface="Symbol" pitchFamily="2" charset="2"/>
        <a:buChar char="-"/>
        <a:tabLst/>
        <a:defRPr sz="11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989013" indent="-179388" algn="l" defTabSz="685800" rtl="0" eaLnBrk="1" latinLnBrk="0" hangingPunct="1">
        <a:lnSpc>
          <a:spcPct val="100000"/>
        </a:lnSpc>
        <a:spcBef>
          <a:spcPts val="300"/>
        </a:spcBef>
        <a:buFont typeface="Symbol" pitchFamily="2" charset="2"/>
        <a:buChar char="-"/>
        <a:tabLst/>
        <a:defRPr sz="11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74" userDrawn="1">
          <p15:clr>
            <a:srgbClr val="F26B43"/>
          </p15:clr>
        </p15:guide>
        <p15:guide id="4" orient="horz" pos="372" userDrawn="1">
          <p15:clr>
            <a:srgbClr val="F26B43"/>
          </p15:clr>
        </p15:guide>
        <p15:guide id="5" orient="horz" pos="3207" userDrawn="1">
          <p15:clr>
            <a:srgbClr val="F26B43"/>
          </p15:clr>
        </p15:guide>
        <p15:guide id="6" pos="34" userDrawn="1">
          <p15:clr>
            <a:srgbClr val="F26B43"/>
          </p15:clr>
        </p15:guide>
        <p15:guide id="7" pos="5726" userDrawn="1">
          <p15:clr>
            <a:srgbClr val="F26B43"/>
          </p15:clr>
        </p15:guide>
        <p15:guide id="8" orient="horz" pos="32" userDrawn="1">
          <p15:clr>
            <a:srgbClr val="F26B43"/>
          </p15:clr>
        </p15:guide>
        <p15:guide id="9" orient="horz" pos="2866" userDrawn="1">
          <p15:clr>
            <a:srgbClr val="F26B43"/>
          </p15:clr>
        </p15:guide>
        <p15:guide id="10" pos="5374" userDrawn="1">
          <p15:clr>
            <a:srgbClr val="F26B43"/>
          </p15:clr>
        </p15:guide>
        <p15:guide id="11" pos="2794" userDrawn="1">
          <p15:clr>
            <a:srgbClr val="F26B43"/>
          </p15:clr>
        </p15:guide>
        <p15:guide id="12" pos="2968" userDrawn="1">
          <p15:clr>
            <a:srgbClr val="F26B43"/>
          </p15:clr>
        </p15:guide>
        <p15:guide id="13" orient="horz" pos="1007" userDrawn="1">
          <p15:clr>
            <a:srgbClr val="F26B43"/>
          </p15:clr>
        </p15:guide>
        <p15:guide id="14" pos="2107" userDrawn="1">
          <p15:clr>
            <a:srgbClr val="F26B43"/>
          </p15:clr>
        </p15:guide>
        <p15:guide id="15" orient="horz" pos="2409" userDrawn="1">
          <p15:clr>
            <a:srgbClr val="F26B43"/>
          </p15:clr>
        </p15:guide>
        <p15:guide id="16" pos="1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677BB-E996-87F0-5317-CA31C61BC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5068" y="1955515"/>
            <a:ext cx="6576157" cy="175079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00" dirty="0" err="1" smtClean="0">
                <a:latin typeface="IBM Plex Sans Light "/>
                <a:ea typeface="+mn-ea"/>
                <a:cs typeface="+mn-cs"/>
              </a:rPr>
              <a:t>CBWNet</a:t>
            </a:r>
            <a:r>
              <a:rPr lang="en-US" sz="2200" dirty="0">
                <a:latin typeface="IBM Plex Sans Light "/>
                <a:ea typeface="+mn-ea"/>
                <a:cs typeface="+mn-cs"/>
              </a:rPr>
              <a:t> </a:t>
            </a:r>
            <a:r>
              <a:rPr lang="en-US" sz="2200" dirty="0" smtClean="0">
                <a:latin typeface="IBM Plex Sans Light "/>
                <a:ea typeface="+mn-ea"/>
                <a:cs typeface="+mn-cs"/>
              </a:rPr>
              <a:t>and new types of c</a:t>
            </a:r>
            <a:r>
              <a:rPr lang="en-US" sz="2200" dirty="0" smtClean="0">
                <a:latin typeface="IBM Plex Sans Light "/>
                <a:ea typeface="+mn-ea"/>
                <a:cs typeface="+mn-cs"/>
              </a:rPr>
              <a:t>hemical terrorism</a:t>
            </a:r>
            <a:br>
              <a:rPr lang="en-US" sz="2200" dirty="0" smtClean="0">
                <a:latin typeface="IBM Plex Sans Light "/>
                <a:ea typeface="+mn-ea"/>
                <a:cs typeface="+mn-cs"/>
              </a:rPr>
            </a:br>
            <a:r>
              <a:rPr lang="de-DE" sz="1800" b="0" dirty="0" smtClean="0">
                <a:latin typeface="IBM Plex Sans Light "/>
              </a:rPr>
              <a:t>Oliver Meier, IFSH/</a:t>
            </a:r>
            <a:r>
              <a:rPr lang="de-DE" sz="1800" b="0" dirty="0" err="1" smtClean="0">
                <a:latin typeface="IBM Plex Sans Light "/>
              </a:rPr>
              <a:t>CBWNet</a:t>
            </a:r>
            <a:r>
              <a:rPr lang="de-DE" sz="1800" b="0" dirty="0" smtClean="0">
                <a:latin typeface="IBM Plex Sans Light "/>
              </a:rPr>
              <a:t/>
            </a:r>
            <a:br>
              <a:rPr lang="de-DE" sz="1800" b="0" dirty="0" smtClean="0">
                <a:latin typeface="IBM Plex Sans Light "/>
              </a:rPr>
            </a:br>
            <a:r>
              <a:rPr lang="de-DE" sz="1800" b="0" dirty="0" smtClean="0">
                <a:latin typeface="IBM Plex Sans Light "/>
              </a:rPr>
              <a:t/>
            </a:r>
            <a:br>
              <a:rPr lang="de-DE" sz="1800" b="0" dirty="0" smtClean="0">
                <a:latin typeface="IBM Plex Sans Light "/>
              </a:rPr>
            </a:br>
            <a:r>
              <a:rPr lang="de-DE" sz="1100" b="0" dirty="0" smtClean="0">
                <a:latin typeface="IBM Plex Sans Light "/>
              </a:rPr>
              <a:t/>
            </a:r>
            <a:br>
              <a:rPr lang="de-DE" sz="1100" b="0" dirty="0" smtClean="0">
                <a:latin typeface="IBM Plex Sans Light "/>
              </a:rPr>
            </a:br>
            <a:r>
              <a:rPr lang="de-DE" sz="2000" b="0" dirty="0" err="1">
                <a:latin typeface="IBM Plex Sans Light "/>
              </a:rPr>
              <a:t>Strengthening</a:t>
            </a:r>
            <a:r>
              <a:rPr lang="de-DE" sz="2000" b="0" dirty="0">
                <a:latin typeface="IBM Plex Sans Light "/>
              </a:rPr>
              <a:t> Global </a:t>
            </a:r>
            <a:r>
              <a:rPr lang="de-DE" sz="2000" b="0" dirty="0" err="1">
                <a:latin typeface="IBM Plex Sans Light "/>
              </a:rPr>
              <a:t>Norms</a:t>
            </a:r>
            <a:r>
              <a:rPr lang="de-DE" sz="2000" b="0" dirty="0">
                <a:latin typeface="IBM Plex Sans Light "/>
              </a:rPr>
              <a:t>: </a:t>
            </a:r>
            <a:br>
              <a:rPr lang="de-DE" sz="2000" b="0" dirty="0">
                <a:latin typeface="IBM Plex Sans Light "/>
              </a:rPr>
            </a:br>
            <a:r>
              <a:rPr lang="de-DE" sz="2000" b="0" dirty="0">
                <a:latin typeface="IBM Plex Sans Light "/>
              </a:rPr>
              <a:t>International </a:t>
            </a:r>
            <a:r>
              <a:rPr lang="de-DE" sz="2000" b="0" dirty="0" err="1">
                <a:latin typeface="IBM Plex Sans Light "/>
              </a:rPr>
              <a:t>Cooperation</a:t>
            </a:r>
            <a:r>
              <a:rPr lang="de-DE" sz="2000" b="0" dirty="0">
                <a:latin typeface="IBM Plex Sans Light "/>
              </a:rPr>
              <a:t> </a:t>
            </a:r>
            <a:r>
              <a:rPr lang="de-DE" sz="2000" b="0" dirty="0" err="1">
                <a:latin typeface="IBM Plex Sans Light "/>
              </a:rPr>
              <a:t>for</a:t>
            </a:r>
            <a:r>
              <a:rPr lang="de-DE" sz="2000" b="0" dirty="0">
                <a:latin typeface="IBM Plex Sans Light "/>
              </a:rPr>
              <a:t> Chemical </a:t>
            </a:r>
            <a:r>
              <a:rPr lang="de-DE" sz="2000" b="0" dirty="0" err="1">
                <a:latin typeface="IBM Plex Sans Light "/>
              </a:rPr>
              <a:t>Disarmament</a:t>
            </a:r>
            <a:r>
              <a:rPr lang="de-DE" dirty="0" smtClean="0">
                <a:latin typeface="IBM Plex Sans Light "/>
              </a:rPr>
              <a:t/>
            </a:r>
            <a:br>
              <a:rPr lang="de-DE" dirty="0" smtClean="0">
                <a:latin typeface="IBM Plex Sans Light "/>
              </a:rPr>
            </a:br>
            <a:endParaRPr lang="de-DE" dirty="0">
              <a:latin typeface="IBM Plex Sans Light 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2D6C11-E90D-FC38-143E-50D42499E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>
                <a:latin typeface="IBM Plex Sans Light"/>
              </a:rPr>
              <a:t>Manohar Parrikar Institute for </a:t>
            </a:r>
            <a:r>
              <a:rPr lang="en-US" sz="1600" dirty="0" err="1">
                <a:latin typeface="IBM Plex Sans Light"/>
              </a:rPr>
              <a:t>Defence</a:t>
            </a:r>
            <a:r>
              <a:rPr lang="en-US" sz="1600" dirty="0">
                <a:latin typeface="IBM Plex Sans Light"/>
              </a:rPr>
              <a:t> Studies and Analyses (MP-IDSA) and Stockholm International Peace Research Institute (</a:t>
            </a:r>
            <a:r>
              <a:rPr lang="en-US" sz="1600" dirty="0" smtClean="0">
                <a:latin typeface="IBM Plex Sans Light"/>
              </a:rPr>
              <a:t>SIPRI)</a:t>
            </a:r>
          </a:p>
          <a:p>
            <a:endParaRPr lang="en-US" sz="1600" dirty="0" smtClean="0">
              <a:latin typeface="IBM Plex Sans Light"/>
            </a:endParaRPr>
          </a:p>
          <a:p>
            <a:r>
              <a:rPr lang="en-US" sz="1600" dirty="0" smtClean="0">
                <a:latin typeface="IBM Plex Sans Light"/>
              </a:rPr>
              <a:t>20 December 2022</a:t>
            </a:r>
            <a:endParaRPr lang="de-DE" sz="1600" dirty="0"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92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7BB85A-D04C-8F63-982F-630C1F87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62218"/>
            <a:ext cx="5453248" cy="1389497"/>
          </a:xfrm>
        </p:spPr>
        <p:txBody>
          <a:bodyPr/>
          <a:lstStyle/>
          <a:p>
            <a:r>
              <a:rPr lang="de-DE" dirty="0"/>
              <a:t>Working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 </a:t>
            </a:r>
            <a:r>
              <a:rPr lang="de-DE" dirty="0" err="1"/>
              <a:t>strengthen</a:t>
            </a:r>
            <a:r>
              <a:rPr lang="de-DE" dirty="0"/>
              <a:t> </a:t>
            </a:r>
          </a:p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norms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and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weapons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8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6521F22-B278-4A3C-B3C2-A1DD45497990}"/>
              </a:ext>
            </a:extLst>
          </p:cNvPr>
          <p:cNvGrpSpPr/>
          <p:nvPr/>
        </p:nvGrpSpPr>
        <p:grpSpPr>
          <a:xfrm>
            <a:off x="5930434" y="1626322"/>
            <a:ext cx="2385646" cy="1169565"/>
            <a:chOff x="9717649" y="3888549"/>
            <a:chExt cx="2488888" cy="115393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C481F01-4B70-4A0A-8957-B5DA320E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7649" y="3888549"/>
              <a:ext cx="2488888" cy="11539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5A7A5AE-79D7-4B97-9CDD-94E02690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0303" y="4296660"/>
              <a:ext cx="966055" cy="31074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A4F0169-F165-443A-8E1E-479780E8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598487"/>
            <a:ext cx="7937499" cy="538651"/>
          </a:xfrm>
        </p:spPr>
        <p:txBody>
          <a:bodyPr/>
          <a:lstStyle/>
          <a:p>
            <a:pPr algn="ctr"/>
            <a:r>
              <a:rPr lang="de-DE" dirty="0" err="1" smtClean="0">
                <a:latin typeface="IBM Plex Sans Light "/>
              </a:rPr>
              <a:t>CBWNet</a:t>
            </a:r>
            <a:r>
              <a:rPr lang="de-DE" dirty="0" smtClean="0">
                <a:latin typeface="IBM Plex Sans Light "/>
              </a:rPr>
              <a:t> </a:t>
            </a:r>
            <a:r>
              <a:rPr lang="de-DE" dirty="0" err="1" smtClean="0">
                <a:latin typeface="IBM Plex Sans Light "/>
              </a:rPr>
              <a:t>set</a:t>
            </a:r>
            <a:r>
              <a:rPr lang="de-DE" dirty="0" err="1" smtClean="0">
                <a:latin typeface="IBM Plex Sans Light "/>
              </a:rPr>
              <a:t>-up</a:t>
            </a:r>
            <a:endParaRPr lang="de-DE" dirty="0">
              <a:latin typeface="IBM Plex Sans Light 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665F88-275D-4C3A-9A2D-1C83A6AE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65" y="1526526"/>
            <a:ext cx="7871383" cy="2438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 smtClean="0">
                <a:latin typeface="IBM Plex Sans Light "/>
              </a:rPr>
              <a:t>Project </a:t>
            </a:r>
            <a:r>
              <a:rPr lang="de-DE" sz="2400" dirty="0" err="1" smtClean="0">
                <a:latin typeface="IBM Plex Sans Light "/>
              </a:rPr>
              <a:t>partners</a:t>
            </a:r>
            <a:endParaRPr lang="de-DE" sz="2400" dirty="0">
              <a:latin typeface="IBM Plex Sans Light 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5673CD-AED8-47A5-9DF9-76225CDB4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57" y="1856470"/>
            <a:ext cx="1890307" cy="745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ADA0C9-20EC-4974-B79A-3DD27662B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1" y="2019527"/>
            <a:ext cx="2389134" cy="4247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92B9C28-876F-4E56-B02D-3D35E0623980}"/>
              </a:ext>
            </a:extLst>
          </p:cNvPr>
          <p:cNvSpPr txBox="1"/>
          <p:nvPr/>
        </p:nvSpPr>
        <p:spPr>
          <a:xfrm>
            <a:off x="1657719" y="4695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4EE1F1-AB2F-43BD-933A-04E1402ED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2" y="2004047"/>
            <a:ext cx="1572376" cy="55819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0665F88-275D-4C3A-9A2D-1C83A6AE2ABE}"/>
              </a:ext>
            </a:extLst>
          </p:cNvPr>
          <p:cNvSpPr txBox="1">
            <a:spLocks/>
          </p:cNvSpPr>
          <p:nvPr/>
        </p:nvSpPr>
        <p:spPr>
          <a:xfrm>
            <a:off x="221691" y="2943509"/>
            <a:ext cx="7871383" cy="24387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68288" indent="-2682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mbol" pitchFamily="2" charset="2"/>
              <a:buChar char="-"/>
              <a:tabLst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49263" indent="-179388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itchFamily="2" charset="2"/>
              <a:buChar char="-"/>
              <a:tabLst/>
              <a:defRPr sz="1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628650" indent="-17938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itchFamily="2" charset="2"/>
              <a:buChar char="-"/>
              <a:tabLst/>
              <a:defRPr sz="11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809625" indent="-17938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itchFamily="2" charset="2"/>
              <a:buChar char="-"/>
              <a:tabLst/>
              <a:defRPr sz="11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989013" indent="-17938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itchFamily="2" charset="2"/>
              <a:buChar char="-"/>
              <a:tabLst/>
              <a:defRPr sz="11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2" charset="2"/>
              <a:buNone/>
            </a:pPr>
            <a:r>
              <a:rPr lang="de-DE" sz="2400" dirty="0" smtClean="0">
                <a:latin typeface="IBM Plex Sans Light "/>
              </a:rPr>
              <a:t>Implementation </a:t>
            </a:r>
            <a:r>
              <a:rPr lang="de-DE" sz="2400" dirty="0" err="1" smtClean="0">
                <a:latin typeface="IBM Plex Sans Light "/>
              </a:rPr>
              <a:t>partners</a:t>
            </a:r>
            <a:endParaRPr lang="de-DE" sz="2400" dirty="0" smtClean="0">
              <a:latin typeface="IBM Plex Sans Light "/>
            </a:endParaRPr>
          </a:p>
          <a:p>
            <a:pPr marL="0" indent="0">
              <a:buFont typeface="Symbol" pitchFamily="2" charset="2"/>
              <a:buNone/>
            </a:pPr>
            <a:endParaRPr lang="de-DE" dirty="0" smtClean="0"/>
          </a:p>
          <a:p>
            <a:pPr marL="0" indent="0">
              <a:buFont typeface="Symbol" pitchFamily="2" charset="2"/>
              <a:buNone/>
            </a:pP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89" y="3214475"/>
            <a:ext cx="2159066" cy="119094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071" y="3445258"/>
            <a:ext cx="2481421" cy="8168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122" y="2795887"/>
            <a:ext cx="2964663" cy="2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9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79524D60-2868-4C96-A829-E06DC7207A55}"/>
              </a:ext>
            </a:extLst>
          </p:cNvPr>
          <p:cNvSpPr txBox="1"/>
          <p:nvPr/>
        </p:nvSpPr>
        <p:spPr>
          <a:xfrm>
            <a:off x="3197725" y="146263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IBM Plex Sans Light"/>
              </a:rPr>
              <a:t>CBWNet Research Design</a:t>
            </a:r>
          </a:p>
        </p:txBody>
      </p:sp>
      <p:sp>
        <p:nvSpPr>
          <p:cNvPr id="5" name="Abgerundetes Rechteck 10">
            <a:extLst>
              <a:ext uri="{FF2B5EF4-FFF2-40B4-BE49-F238E27FC236}">
                <a16:creationId xmlns:a16="http://schemas.microsoft.com/office/drawing/2014/main" id="{08D5D64E-49F0-447D-BFEB-4B2D21745593}"/>
              </a:ext>
            </a:extLst>
          </p:cNvPr>
          <p:cNvSpPr/>
          <p:nvPr/>
        </p:nvSpPr>
        <p:spPr>
          <a:xfrm>
            <a:off x="926763" y="484817"/>
            <a:ext cx="6683563" cy="4433172"/>
          </a:xfrm>
          <a:prstGeom prst="roundRect">
            <a:avLst/>
          </a:prstGeom>
          <a:noFill/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>
                <a:solidFill>
                  <a:sysClr val="window" lastClr="FFFFFF"/>
                </a:solidFill>
              </a:rPr>
              <a:t>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650965" y="1122788"/>
            <a:ext cx="3783014" cy="3243121"/>
            <a:chOff x="2650965" y="1122788"/>
            <a:chExt cx="3783014" cy="3243121"/>
          </a:xfrm>
        </p:grpSpPr>
        <p:sp>
          <p:nvSpPr>
            <p:cNvPr id="3" name="Halbbogen 2"/>
            <p:cNvSpPr/>
            <p:nvPr/>
          </p:nvSpPr>
          <p:spPr>
            <a:xfrm>
              <a:off x="3292831" y="1535324"/>
              <a:ext cx="2389660" cy="2389660"/>
            </a:xfrm>
            <a:prstGeom prst="blockArc">
              <a:avLst>
                <a:gd name="adj1" fmla="val 10800000"/>
                <a:gd name="adj2" fmla="val 16200000"/>
                <a:gd name="adj3" fmla="val 4644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Halbbogen 23"/>
            <p:cNvSpPr/>
            <p:nvPr/>
          </p:nvSpPr>
          <p:spPr>
            <a:xfrm>
              <a:off x="3292831" y="1535324"/>
              <a:ext cx="2389660" cy="2389660"/>
            </a:xfrm>
            <a:prstGeom prst="blockArc">
              <a:avLst>
                <a:gd name="adj1" fmla="val 5400000"/>
                <a:gd name="adj2" fmla="val 10800000"/>
                <a:gd name="adj3" fmla="val 4644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Halbbogen 24"/>
            <p:cNvSpPr/>
            <p:nvPr/>
          </p:nvSpPr>
          <p:spPr>
            <a:xfrm>
              <a:off x="3292831" y="1535324"/>
              <a:ext cx="2389660" cy="2389660"/>
            </a:xfrm>
            <a:prstGeom prst="blockArc">
              <a:avLst>
                <a:gd name="adj1" fmla="val 0"/>
                <a:gd name="adj2" fmla="val 5400000"/>
                <a:gd name="adj3" fmla="val 4644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Halbbogen 25"/>
            <p:cNvSpPr/>
            <p:nvPr/>
          </p:nvSpPr>
          <p:spPr>
            <a:xfrm>
              <a:off x="3292831" y="1535324"/>
              <a:ext cx="2389660" cy="2389660"/>
            </a:xfrm>
            <a:prstGeom prst="blockArc">
              <a:avLst>
                <a:gd name="adj1" fmla="val 16200000"/>
                <a:gd name="adj2" fmla="val 0"/>
                <a:gd name="adj3" fmla="val 4644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Freihandform 28"/>
            <p:cNvSpPr/>
            <p:nvPr/>
          </p:nvSpPr>
          <p:spPr>
            <a:xfrm>
              <a:off x="3719515" y="1122788"/>
              <a:ext cx="1536293" cy="880509"/>
            </a:xfrm>
            <a:custGeom>
              <a:avLst/>
              <a:gdLst>
                <a:gd name="connsiteX0" fmla="*/ 0 w 1536293"/>
                <a:gd name="connsiteY0" fmla="*/ 440255 h 880509"/>
                <a:gd name="connsiteX1" fmla="*/ 768147 w 1536293"/>
                <a:gd name="connsiteY1" fmla="*/ 0 h 880509"/>
                <a:gd name="connsiteX2" fmla="*/ 1536294 w 1536293"/>
                <a:gd name="connsiteY2" fmla="*/ 440255 h 880509"/>
                <a:gd name="connsiteX3" fmla="*/ 768147 w 1536293"/>
                <a:gd name="connsiteY3" fmla="*/ 880510 h 880509"/>
                <a:gd name="connsiteX4" fmla="*/ 0 w 1536293"/>
                <a:gd name="connsiteY4" fmla="*/ 440255 h 88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293" h="880509">
                  <a:moveTo>
                    <a:pt x="0" y="440255"/>
                  </a:moveTo>
                  <a:cubicBezTo>
                    <a:pt x="0" y="197109"/>
                    <a:pt x="343911" y="0"/>
                    <a:pt x="768147" y="0"/>
                  </a:cubicBezTo>
                  <a:cubicBezTo>
                    <a:pt x="1192383" y="0"/>
                    <a:pt x="1536294" y="197109"/>
                    <a:pt x="1536294" y="440255"/>
                  </a:cubicBezTo>
                  <a:cubicBezTo>
                    <a:pt x="1536294" y="683401"/>
                    <a:pt x="1192383" y="880510"/>
                    <a:pt x="768147" y="880510"/>
                  </a:cubicBezTo>
                  <a:cubicBezTo>
                    <a:pt x="343911" y="880510"/>
                    <a:pt x="0" y="683401"/>
                    <a:pt x="0" y="440255"/>
                  </a:cubicBez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225" tIns="144188" rIns="240225" bIns="14418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Multi- </a:t>
              </a:r>
              <a:r>
                <a:rPr lang="de-DE" sz="1200" b="1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normativity</a:t>
              </a:r>
              <a:r>
                <a:rPr lang="de-DE" sz="1200" b="1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030549" y="2264159"/>
              <a:ext cx="1403430" cy="930325"/>
            </a:xfrm>
            <a:custGeom>
              <a:avLst/>
              <a:gdLst>
                <a:gd name="connsiteX0" fmla="*/ 0 w 1403430"/>
                <a:gd name="connsiteY0" fmla="*/ 465163 h 930325"/>
                <a:gd name="connsiteX1" fmla="*/ 701715 w 1403430"/>
                <a:gd name="connsiteY1" fmla="*/ 0 h 930325"/>
                <a:gd name="connsiteX2" fmla="*/ 1403430 w 1403430"/>
                <a:gd name="connsiteY2" fmla="*/ 465163 h 930325"/>
                <a:gd name="connsiteX3" fmla="*/ 701715 w 1403430"/>
                <a:gd name="connsiteY3" fmla="*/ 930326 h 930325"/>
                <a:gd name="connsiteX4" fmla="*/ 0 w 1403430"/>
                <a:gd name="connsiteY4" fmla="*/ 465163 h 9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430" h="930325">
                  <a:moveTo>
                    <a:pt x="0" y="465163"/>
                  </a:moveTo>
                  <a:cubicBezTo>
                    <a:pt x="0" y="208261"/>
                    <a:pt x="314169" y="0"/>
                    <a:pt x="701715" y="0"/>
                  </a:cubicBezTo>
                  <a:cubicBezTo>
                    <a:pt x="1089261" y="0"/>
                    <a:pt x="1403430" y="208261"/>
                    <a:pt x="1403430" y="465163"/>
                  </a:cubicBezTo>
                  <a:cubicBezTo>
                    <a:pt x="1403430" y="722065"/>
                    <a:pt x="1089261" y="930326"/>
                    <a:pt x="701715" y="930326"/>
                  </a:cubicBezTo>
                  <a:cubicBezTo>
                    <a:pt x="314169" y="930326"/>
                    <a:pt x="0" y="722065"/>
                    <a:pt x="0" y="465163"/>
                  </a:cubicBez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768" tIns="151483" rIns="220768" bIns="15148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Compliance </a:t>
              </a:r>
              <a:r>
                <a:rPr lang="de-DE" sz="1200" b="1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and </a:t>
              </a:r>
              <a:r>
                <a:rPr lang="de-DE" sz="1200" b="1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Enforcement</a:t>
              </a:r>
              <a:endParaRPr lang="de-DE" sz="1200" b="1" kern="1200" dirty="0">
                <a:solidFill>
                  <a:schemeClr val="bg1"/>
                </a:solidFill>
                <a:latin typeface="IBM Plex Sans Light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3719519" y="3428624"/>
              <a:ext cx="1536285" cy="937285"/>
            </a:xfrm>
            <a:custGeom>
              <a:avLst/>
              <a:gdLst>
                <a:gd name="connsiteX0" fmla="*/ 0 w 1536285"/>
                <a:gd name="connsiteY0" fmla="*/ 468643 h 937285"/>
                <a:gd name="connsiteX1" fmla="*/ 768143 w 1536285"/>
                <a:gd name="connsiteY1" fmla="*/ 0 h 937285"/>
                <a:gd name="connsiteX2" fmla="*/ 1536286 w 1536285"/>
                <a:gd name="connsiteY2" fmla="*/ 468643 h 937285"/>
                <a:gd name="connsiteX3" fmla="*/ 768143 w 1536285"/>
                <a:gd name="connsiteY3" fmla="*/ 937286 h 937285"/>
                <a:gd name="connsiteX4" fmla="*/ 0 w 1536285"/>
                <a:gd name="connsiteY4" fmla="*/ 468643 h 9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285" h="937285">
                  <a:moveTo>
                    <a:pt x="0" y="468643"/>
                  </a:moveTo>
                  <a:cubicBezTo>
                    <a:pt x="0" y="209819"/>
                    <a:pt x="343909" y="0"/>
                    <a:pt x="768143" y="0"/>
                  </a:cubicBezTo>
                  <a:cubicBezTo>
                    <a:pt x="1192377" y="0"/>
                    <a:pt x="1536286" y="209819"/>
                    <a:pt x="1536286" y="468643"/>
                  </a:cubicBezTo>
                  <a:cubicBezTo>
                    <a:pt x="1536286" y="727467"/>
                    <a:pt x="1192377" y="937286"/>
                    <a:pt x="768143" y="937286"/>
                  </a:cubicBezTo>
                  <a:cubicBezTo>
                    <a:pt x="343909" y="937286"/>
                    <a:pt x="0" y="727467"/>
                    <a:pt x="0" y="468643"/>
                  </a:cubicBez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224" tIns="152502" rIns="240224" bIns="1525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i="0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Norm </a:t>
              </a:r>
              <a:r>
                <a:rPr lang="de-DE" sz="1200" b="1" i="0" kern="1200" dirty="0" err="1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contestation</a:t>
              </a:r>
              <a:r>
                <a:rPr lang="de-DE" sz="1200" b="1" i="0" kern="1200" dirty="0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 </a:t>
              </a:r>
              <a:r>
                <a:rPr lang="de-DE" sz="1200" b="1" i="0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and </a:t>
              </a:r>
              <a:r>
                <a:rPr lang="de-DE" sz="1200" b="1" i="0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resilience</a:t>
              </a:r>
              <a:endParaRPr lang="de-DE" sz="1200" b="1" i="0" kern="1200" dirty="0">
                <a:solidFill>
                  <a:schemeClr val="bg1"/>
                </a:solidFill>
                <a:latin typeface="IBM Plex Sans Light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2650965" y="2292914"/>
              <a:ext cx="1333540" cy="937727"/>
            </a:xfrm>
            <a:custGeom>
              <a:avLst/>
              <a:gdLst>
                <a:gd name="connsiteX0" fmla="*/ 0 w 1494723"/>
                <a:gd name="connsiteY0" fmla="*/ 427766 h 855532"/>
                <a:gd name="connsiteX1" fmla="*/ 747362 w 1494723"/>
                <a:gd name="connsiteY1" fmla="*/ 0 h 855532"/>
                <a:gd name="connsiteX2" fmla="*/ 1494724 w 1494723"/>
                <a:gd name="connsiteY2" fmla="*/ 427766 h 855532"/>
                <a:gd name="connsiteX3" fmla="*/ 747362 w 1494723"/>
                <a:gd name="connsiteY3" fmla="*/ 855532 h 855532"/>
                <a:gd name="connsiteX4" fmla="*/ 0 w 1494723"/>
                <a:gd name="connsiteY4" fmla="*/ 427766 h 85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723" h="855532">
                  <a:moveTo>
                    <a:pt x="0" y="427766"/>
                  </a:moveTo>
                  <a:cubicBezTo>
                    <a:pt x="0" y="191517"/>
                    <a:pt x="334605" y="0"/>
                    <a:pt x="747362" y="0"/>
                  </a:cubicBezTo>
                  <a:cubicBezTo>
                    <a:pt x="1160119" y="0"/>
                    <a:pt x="1494724" y="191517"/>
                    <a:pt x="1494724" y="427766"/>
                  </a:cubicBezTo>
                  <a:cubicBezTo>
                    <a:pt x="1494724" y="664015"/>
                    <a:pt x="1160119" y="855532"/>
                    <a:pt x="747362" y="855532"/>
                  </a:cubicBezTo>
                  <a:cubicBezTo>
                    <a:pt x="334605" y="855532"/>
                    <a:pt x="0" y="664015"/>
                    <a:pt x="0" y="427766"/>
                  </a:cubicBez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867" tIns="139260" rIns="232867" bIns="1392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100" b="1" kern="1200" dirty="0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Multi-level </a:t>
              </a:r>
              <a:endParaRPr lang="de-DE" sz="1100" b="1" kern="1200" dirty="0">
                <a:solidFill>
                  <a:schemeClr val="bg1"/>
                </a:solidFill>
                <a:latin typeface="IBM Plex Sans Light"/>
                <a:ea typeface="+mn-ea"/>
                <a:cs typeface="+mn-cs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100" b="1" kern="1200" dirty="0" err="1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Perspective</a:t>
              </a:r>
              <a:endParaRPr lang="de-DE" sz="1100" b="1" kern="1200" dirty="0">
                <a:solidFill>
                  <a:schemeClr val="bg1"/>
                </a:solidFill>
                <a:latin typeface="IBM Plex Sans Light"/>
                <a:ea typeface="+mn-ea"/>
                <a:cs typeface="+mn-cs"/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3719519" y="2098976"/>
              <a:ext cx="1536285" cy="1262358"/>
            </a:xfrm>
            <a:custGeom>
              <a:avLst/>
              <a:gdLst>
                <a:gd name="connsiteX0" fmla="*/ 0 w 1536285"/>
                <a:gd name="connsiteY0" fmla="*/ 631179 h 1262358"/>
                <a:gd name="connsiteX1" fmla="*/ 768143 w 1536285"/>
                <a:gd name="connsiteY1" fmla="*/ 0 h 1262358"/>
                <a:gd name="connsiteX2" fmla="*/ 1536286 w 1536285"/>
                <a:gd name="connsiteY2" fmla="*/ 631179 h 1262358"/>
                <a:gd name="connsiteX3" fmla="*/ 768143 w 1536285"/>
                <a:gd name="connsiteY3" fmla="*/ 1262358 h 1262358"/>
                <a:gd name="connsiteX4" fmla="*/ 0 w 1536285"/>
                <a:gd name="connsiteY4" fmla="*/ 631179 h 126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285" h="1262358">
                  <a:moveTo>
                    <a:pt x="0" y="631179"/>
                  </a:moveTo>
                  <a:cubicBezTo>
                    <a:pt x="0" y="282588"/>
                    <a:pt x="343909" y="0"/>
                    <a:pt x="768143" y="0"/>
                  </a:cubicBezTo>
                  <a:cubicBezTo>
                    <a:pt x="1192377" y="0"/>
                    <a:pt x="1536286" y="282588"/>
                    <a:pt x="1536286" y="631179"/>
                  </a:cubicBezTo>
                  <a:cubicBezTo>
                    <a:pt x="1536286" y="979770"/>
                    <a:pt x="1192377" y="1262358"/>
                    <a:pt x="768143" y="1262358"/>
                  </a:cubicBezTo>
                  <a:cubicBezTo>
                    <a:pt x="343909" y="1262358"/>
                    <a:pt x="0" y="979770"/>
                    <a:pt x="0" y="631179"/>
                  </a:cubicBez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2764" tIns="202648" rIns="242764" bIns="20264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Strengthening</a:t>
              </a:r>
              <a:r>
                <a:rPr lang="de-DE" sz="1200" b="1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 </a:t>
              </a:r>
              <a:r>
                <a:rPr lang="de-DE" sz="1200" b="1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of</a:t>
              </a:r>
              <a:r>
                <a:rPr lang="de-DE" sz="1200" b="1" kern="1200" dirty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 </a:t>
              </a:r>
              <a:r>
                <a:rPr lang="de-DE" sz="1200" b="1" kern="1200" dirty="0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CBW </a:t>
              </a:r>
              <a:r>
                <a:rPr lang="de-DE" sz="1200" b="1" kern="1200" dirty="0" err="1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prohibition</a:t>
              </a:r>
              <a:r>
                <a:rPr lang="de-DE" sz="1200" b="1" kern="1200" dirty="0" smtClean="0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- </a:t>
              </a:r>
              <a:r>
                <a:rPr lang="de-DE" sz="1200" b="1" kern="1200" dirty="0" err="1">
                  <a:solidFill>
                    <a:schemeClr val="bg1"/>
                  </a:solidFill>
                  <a:latin typeface="IBM Plex Sans Light"/>
                  <a:ea typeface="+mn-ea"/>
                  <a:cs typeface="+mn-cs"/>
                </a:rPr>
                <a:t>norms</a:t>
              </a:r>
              <a:endParaRPr lang="de-DE" sz="1200" b="1" kern="1200" dirty="0">
                <a:solidFill>
                  <a:schemeClr val="bg1"/>
                </a:solidFill>
                <a:latin typeface="IBM Plex Sans Light"/>
                <a:ea typeface="+mn-ea"/>
                <a:cs typeface="+mn-cs"/>
              </a:endParaRPr>
            </a:p>
          </p:txBody>
        </p:sp>
      </p:grpSp>
      <p:sp>
        <p:nvSpPr>
          <p:cNvPr id="7" name="Pfeil nach rechts 12">
            <a:extLst>
              <a:ext uri="{FF2B5EF4-FFF2-40B4-BE49-F238E27FC236}">
                <a16:creationId xmlns:a16="http://schemas.microsoft.com/office/drawing/2014/main" id="{11D0165E-12CB-44BD-A7C6-DC59B806157B}"/>
              </a:ext>
            </a:extLst>
          </p:cNvPr>
          <p:cNvSpPr/>
          <p:nvPr/>
        </p:nvSpPr>
        <p:spPr>
          <a:xfrm>
            <a:off x="6022422" y="1760570"/>
            <a:ext cx="572740" cy="775697"/>
          </a:xfrm>
          <a:prstGeom prst="right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Pfeil nach rechts 11">
            <a:extLst>
              <a:ext uri="{FF2B5EF4-FFF2-40B4-BE49-F238E27FC236}">
                <a16:creationId xmlns:a16="http://schemas.microsoft.com/office/drawing/2014/main" id="{929A55DF-DC60-446D-92CB-DC7921F0A2EF}"/>
              </a:ext>
            </a:extLst>
          </p:cNvPr>
          <p:cNvSpPr/>
          <p:nvPr/>
        </p:nvSpPr>
        <p:spPr>
          <a:xfrm>
            <a:off x="6022951" y="2867478"/>
            <a:ext cx="571679" cy="775697"/>
          </a:xfrm>
          <a:prstGeom prst="right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7E71150-550F-42EF-86F0-142642B9FB76}"/>
              </a:ext>
            </a:extLst>
          </p:cNvPr>
          <p:cNvSpPr/>
          <p:nvPr/>
        </p:nvSpPr>
        <p:spPr>
          <a:xfrm>
            <a:off x="6769636" y="1871384"/>
            <a:ext cx="1389079" cy="66673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Synthesis </a:t>
            </a:r>
            <a:r>
              <a:rPr lang="de-DE" sz="1200" b="1" dirty="0" err="1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b="1" dirty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de-DE" sz="1200" b="1" dirty="0">
              <a:solidFill>
                <a:schemeClr val="bg1"/>
              </a:solidFill>
              <a:effectLst/>
              <a:latin typeface="IBM Plex Sans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C2EBE4-4FEC-4E8F-B1E4-F61EBAB357AB}"/>
              </a:ext>
            </a:extLst>
          </p:cNvPr>
          <p:cNvSpPr/>
          <p:nvPr/>
        </p:nvSpPr>
        <p:spPr>
          <a:xfrm>
            <a:off x="6770167" y="2980139"/>
            <a:ext cx="1335334" cy="632255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Transfer </a:t>
            </a:r>
            <a:r>
              <a:rPr lang="de-DE" sz="1200" b="1" dirty="0" err="1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b="1" dirty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de-DE" sz="1200" b="1" dirty="0">
              <a:solidFill>
                <a:schemeClr val="bg1"/>
              </a:solidFill>
              <a:effectLst/>
              <a:latin typeface="IBM Plex Sans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10F5671-C813-427A-8183-55B0AA22DA95}"/>
              </a:ext>
            </a:extLst>
          </p:cNvPr>
          <p:cNvSpPr/>
          <p:nvPr/>
        </p:nvSpPr>
        <p:spPr>
          <a:xfrm>
            <a:off x="2189493" y="1125110"/>
            <a:ext cx="450977" cy="1002634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3A6AB06-31A4-4056-BF62-D800CAC23E0C}"/>
              </a:ext>
            </a:extLst>
          </p:cNvPr>
          <p:cNvGrpSpPr/>
          <p:nvPr/>
        </p:nvGrpSpPr>
        <p:grpSpPr>
          <a:xfrm>
            <a:off x="1140342" y="1125108"/>
            <a:ext cx="1107706" cy="1047959"/>
            <a:chOff x="-186232" y="-2"/>
            <a:chExt cx="1112023" cy="1080927"/>
          </a:xfrm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011BD440-2567-4E9E-9418-F743E8F6C029}"/>
                </a:ext>
              </a:extLst>
            </p:cNvPr>
            <p:cNvSpPr/>
            <p:nvPr/>
          </p:nvSpPr>
          <p:spPr>
            <a:xfrm>
              <a:off x="-23946" y="17239"/>
              <a:ext cx="844355" cy="1009389"/>
            </a:xfrm>
            <a:prstGeom prst="round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hteck: abgerundete Ecken 5">
              <a:extLst>
                <a:ext uri="{FF2B5EF4-FFF2-40B4-BE49-F238E27FC236}">
                  <a16:creationId xmlns:a16="http://schemas.microsoft.com/office/drawing/2014/main" id="{92C57CD4-0CE2-48B6-B525-DCB21D77E24A}"/>
                </a:ext>
              </a:extLst>
            </p:cNvPr>
            <p:cNvSpPr txBox="1"/>
            <p:nvPr/>
          </p:nvSpPr>
          <p:spPr>
            <a:xfrm>
              <a:off x="-186232" y="-2"/>
              <a:ext cx="1112023" cy="108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b="1" dirty="0" smtClean="0">
                  <a:solidFill>
                    <a:schemeClr val="bg1"/>
                  </a:solidFill>
                  <a:latin typeface="IBM Plex Sans Light"/>
                </a:rPr>
                <a:t>Security </a:t>
              </a:r>
              <a:r>
                <a:rPr lang="de-DE" sz="1100" b="1" dirty="0" err="1" smtClean="0">
                  <a:solidFill>
                    <a:schemeClr val="bg1"/>
                  </a:solidFill>
                  <a:latin typeface="IBM Plex Sans Light"/>
                </a:rPr>
                <a:t>policies</a:t>
              </a:r>
              <a:endParaRPr lang="de-DE" sz="1100" b="1" kern="1200" dirty="0">
                <a:solidFill>
                  <a:schemeClr val="bg1"/>
                </a:solidFill>
                <a:latin typeface="IBM Plex Sans Light"/>
              </a:endParaRPr>
            </a:p>
          </p:txBody>
        </p:sp>
      </p:grp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EFF5D8F-C02C-4A8B-A4A4-E134758B426A}"/>
              </a:ext>
            </a:extLst>
          </p:cNvPr>
          <p:cNvSpPr/>
          <p:nvPr/>
        </p:nvSpPr>
        <p:spPr>
          <a:xfrm>
            <a:off x="2186385" y="2228008"/>
            <a:ext cx="454394" cy="1002634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A0AF90B-AB71-4DB4-B628-776BE2DB66EF}"/>
              </a:ext>
            </a:extLst>
          </p:cNvPr>
          <p:cNvGrpSpPr/>
          <p:nvPr/>
        </p:nvGrpSpPr>
        <p:grpSpPr>
          <a:xfrm>
            <a:off x="1140341" y="2210632"/>
            <a:ext cx="1174967" cy="1020011"/>
            <a:chOff x="-131576" y="1119671"/>
            <a:chExt cx="1137904" cy="1052099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7A892CEA-2380-419C-AD68-9466893B0D02}"/>
                </a:ext>
              </a:extLst>
            </p:cNvPr>
            <p:cNvSpPr/>
            <p:nvPr/>
          </p:nvSpPr>
          <p:spPr>
            <a:xfrm>
              <a:off x="318" y="1137594"/>
              <a:ext cx="851637" cy="1034176"/>
            </a:xfrm>
            <a:prstGeom prst="round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hteck: abgerundete Ecken 8">
              <a:extLst>
                <a:ext uri="{FF2B5EF4-FFF2-40B4-BE49-F238E27FC236}">
                  <a16:creationId xmlns:a16="http://schemas.microsoft.com/office/drawing/2014/main" id="{51B08230-098D-48E2-BB98-C2C54F7F6304}"/>
                </a:ext>
              </a:extLst>
            </p:cNvPr>
            <p:cNvSpPr txBox="1"/>
            <p:nvPr/>
          </p:nvSpPr>
          <p:spPr>
            <a:xfrm>
              <a:off x="-131576" y="1119671"/>
              <a:ext cx="1137904" cy="1013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b="1" dirty="0">
                  <a:solidFill>
                    <a:schemeClr val="bg1"/>
                  </a:solidFill>
                  <a:latin typeface="IBM Plex Sans Light"/>
                </a:rPr>
                <a:t>CBW</a:t>
              </a:r>
              <a:br>
                <a:rPr lang="de-DE" sz="1100" b="1" dirty="0">
                  <a:solidFill>
                    <a:schemeClr val="bg1"/>
                  </a:solidFill>
                  <a:latin typeface="IBM Plex Sans Light"/>
                </a:rPr>
              </a:br>
              <a:r>
                <a:rPr lang="de-DE" sz="1100" b="1" dirty="0" err="1" smtClean="0">
                  <a:solidFill>
                    <a:schemeClr val="bg1"/>
                  </a:solidFill>
                  <a:latin typeface="IBM Plex Sans Light"/>
                </a:rPr>
                <a:t>terrorism</a:t>
              </a:r>
              <a:r>
                <a:rPr lang="de-DE" sz="1100" b="1" dirty="0" smtClean="0">
                  <a:solidFill>
                    <a:schemeClr val="bg1"/>
                  </a:solidFill>
                  <a:latin typeface="IBM Plex Sans Light"/>
                </a:rPr>
                <a:t> </a:t>
              </a:r>
              <a:endParaRPr lang="de-DE" sz="1100" b="1" dirty="0">
                <a:solidFill>
                  <a:schemeClr val="bg1"/>
                </a:solidFill>
                <a:latin typeface="IBM Plex Sans Light"/>
              </a:endParaRPr>
            </a:p>
          </p:txBody>
        </p:sp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B279D902-5DE8-4BE7-8B0F-7BD72C375BB4}"/>
              </a:ext>
            </a:extLst>
          </p:cNvPr>
          <p:cNvSpPr/>
          <p:nvPr/>
        </p:nvSpPr>
        <p:spPr>
          <a:xfrm>
            <a:off x="2185470" y="3330907"/>
            <a:ext cx="455077" cy="1002634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C375BB9-8B8F-443F-95E0-5D5609F61561}"/>
              </a:ext>
            </a:extLst>
          </p:cNvPr>
          <p:cNvGrpSpPr/>
          <p:nvPr/>
        </p:nvGrpSpPr>
        <p:grpSpPr>
          <a:xfrm>
            <a:off x="1213339" y="3330907"/>
            <a:ext cx="1034708" cy="1002634"/>
            <a:chOff x="-48674" y="2275189"/>
            <a:chExt cx="974463" cy="1034176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208D177E-8B92-4887-BFCE-16B3423EA18D}"/>
                </a:ext>
              </a:extLst>
            </p:cNvPr>
            <p:cNvSpPr/>
            <p:nvPr/>
          </p:nvSpPr>
          <p:spPr>
            <a:xfrm>
              <a:off x="594" y="2275189"/>
              <a:ext cx="850266" cy="1034176"/>
            </a:xfrm>
            <a:prstGeom prst="round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echteck: abgerundete Ecken 11">
              <a:extLst>
                <a:ext uri="{FF2B5EF4-FFF2-40B4-BE49-F238E27FC236}">
                  <a16:creationId xmlns:a16="http://schemas.microsoft.com/office/drawing/2014/main" id="{8B0BB711-41CC-4DD1-99E7-B5E219139D73}"/>
                </a:ext>
              </a:extLst>
            </p:cNvPr>
            <p:cNvSpPr txBox="1"/>
            <p:nvPr/>
          </p:nvSpPr>
          <p:spPr>
            <a:xfrm>
              <a:off x="-48674" y="2295941"/>
              <a:ext cx="974463" cy="1013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000" b="1" dirty="0" smtClean="0">
                  <a:solidFill>
                    <a:schemeClr val="bg1"/>
                  </a:solidFill>
                  <a:latin typeface="IBM Plex Sans Light"/>
                </a:rPr>
                <a:t>Technological </a:t>
              </a:r>
              <a:r>
                <a:rPr lang="de-DE" sz="1000" b="1" dirty="0" err="1" smtClean="0">
                  <a:solidFill>
                    <a:schemeClr val="bg1"/>
                  </a:solidFill>
                  <a:latin typeface="IBM Plex Sans Light"/>
                </a:rPr>
                <a:t>challenges</a:t>
              </a:r>
              <a:endParaRPr lang="de-DE" sz="1000" b="1" dirty="0">
                <a:solidFill>
                  <a:schemeClr val="bg1"/>
                </a:solidFill>
                <a:latin typeface="IBM Plex Sans Light"/>
              </a:endParaRPr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A2EDB972-6FB3-4416-BBFD-50363846BC58}"/>
              </a:ext>
            </a:extLst>
          </p:cNvPr>
          <p:cNvSpPr/>
          <p:nvPr/>
        </p:nvSpPr>
        <p:spPr>
          <a:xfrm>
            <a:off x="3653457" y="4432048"/>
            <a:ext cx="1758802" cy="485941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Network </a:t>
            </a:r>
            <a:r>
              <a:rPr lang="de-DE" sz="1200" b="1" dirty="0" err="1" smtClean="0">
                <a:solidFill>
                  <a:schemeClr val="bg1"/>
                </a:solidFill>
                <a:effectLst/>
                <a:latin typeface="IBM Plex Sans Light"/>
                <a:ea typeface="Calibri" panose="020F0502020204030204" pitchFamily="34" charset="0"/>
                <a:cs typeface="Times New Roman" panose="02020603050405020304" pitchFamily="18" charset="0"/>
              </a:rPr>
              <a:t>coordination</a:t>
            </a:r>
            <a:endParaRPr lang="de-DE" sz="1200" b="1" dirty="0">
              <a:solidFill>
                <a:schemeClr val="bg1"/>
              </a:solidFill>
              <a:effectLst/>
              <a:latin typeface="IBM Plex Sans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7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598488"/>
            <a:ext cx="7937499" cy="509344"/>
          </a:xfrm>
        </p:spPr>
        <p:txBody>
          <a:bodyPr>
            <a:normAutofit/>
          </a:bodyPr>
          <a:lstStyle/>
          <a:p>
            <a:r>
              <a:rPr lang="en-US" dirty="0">
                <a:latin typeface="IBM Plex Sans Light "/>
              </a:rPr>
              <a:t>CBW </a:t>
            </a:r>
            <a:r>
              <a:rPr lang="en-US" dirty="0" smtClean="0">
                <a:latin typeface="IBM Plex Sans Light "/>
              </a:rPr>
              <a:t>Terrorism: old and new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5109" y="1107832"/>
            <a:ext cx="7937500" cy="35345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IBM Plex Sans Light "/>
              </a:rPr>
              <a:t>Analysis of the emergence of CBW terrorism, its impact on the CBW</a:t>
            </a:r>
            <a:br>
              <a:rPr lang="en-US" sz="1600" dirty="0">
                <a:latin typeface="IBM Plex Sans Light "/>
              </a:rPr>
            </a:br>
            <a:r>
              <a:rPr lang="en-US" sz="1600" dirty="0">
                <a:latin typeface="IBM Plex Sans Light "/>
              </a:rPr>
              <a:t>prohibition regimes, and evaluation of measures taken to strengthen regime implementation</a:t>
            </a:r>
            <a:r>
              <a:rPr lang="en-US" sz="1600" dirty="0" smtClean="0">
                <a:latin typeface="IBM Plex Sans Light "/>
              </a:rPr>
              <a:t>.</a:t>
            </a:r>
          </a:p>
          <a:p>
            <a:endParaRPr lang="en-US" sz="1600" dirty="0" smtClean="0">
              <a:latin typeface="IBM Plex Sans Light 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IBM Plex Sans Light "/>
              </a:rPr>
              <a:t>OPCW Executive Council “</a:t>
            </a:r>
            <a:r>
              <a:rPr lang="de-DE" sz="1600" i="1" dirty="0" smtClean="0">
                <a:latin typeface="IBM Plex Sans Light "/>
              </a:rPr>
              <a:t>The </a:t>
            </a:r>
            <a:r>
              <a:rPr lang="de-DE" sz="1600" i="1" dirty="0" err="1">
                <a:latin typeface="IBM Plex Sans Light "/>
              </a:rPr>
              <a:t>OPCW’s</a:t>
            </a:r>
            <a:r>
              <a:rPr lang="de-DE" sz="1600" i="1" dirty="0">
                <a:latin typeface="IBM Plex Sans Light "/>
              </a:rPr>
              <a:t> </a:t>
            </a:r>
            <a:r>
              <a:rPr lang="de-DE" sz="1600" i="1" dirty="0" err="1">
                <a:latin typeface="IBM Plex Sans Light "/>
              </a:rPr>
              <a:t>Contribution</a:t>
            </a:r>
            <a:r>
              <a:rPr lang="de-DE" sz="1600" i="1" dirty="0">
                <a:latin typeface="IBM Plex Sans Light "/>
              </a:rPr>
              <a:t> </a:t>
            </a:r>
            <a:r>
              <a:rPr lang="de-DE" sz="1600" i="1" dirty="0" err="1">
                <a:latin typeface="IBM Plex Sans Light "/>
              </a:rPr>
              <a:t>to</a:t>
            </a:r>
            <a:r>
              <a:rPr lang="de-DE" sz="1600" i="1" dirty="0">
                <a:latin typeface="IBM Plex Sans Light "/>
              </a:rPr>
              <a:t> Global Anti-Terrorist </a:t>
            </a:r>
            <a:r>
              <a:rPr lang="de-DE" sz="1600" i="1" dirty="0" err="1">
                <a:latin typeface="IBM Plex Sans Light "/>
              </a:rPr>
              <a:t>Efforts</a:t>
            </a:r>
            <a:r>
              <a:rPr lang="de-DE" sz="1600" dirty="0" smtClean="0">
                <a:latin typeface="IBM Plex Sans Light "/>
              </a:rPr>
              <a:t>” </a:t>
            </a:r>
          </a:p>
          <a:p>
            <a:pPr marL="360362" lvl="2" indent="0">
              <a:buNone/>
            </a:pPr>
            <a:r>
              <a:rPr lang="de-DE" sz="1500" dirty="0" smtClean="0">
                <a:latin typeface="IBM Plex Sans Light "/>
              </a:rPr>
              <a:t>“[T]he </a:t>
            </a:r>
            <a:r>
              <a:rPr lang="de-DE" sz="1500" dirty="0" err="1">
                <a:latin typeface="IBM Plex Sans Light "/>
              </a:rPr>
              <a:t>full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and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effective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implementation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of</a:t>
            </a:r>
            <a:r>
              <a:rPr lang="de-DE" sz="1500" dirty="0">
                <a:latin typeface="IBM Plex Sans Light "/>
              </a:rPr>
              <a:t> all </a:t>
            </a:r>
            <a:r>
              <a:rPr lang="de-DE" sz="1500" dirty="0" err="1">
                <a:latin typeface="IBM Plex Sans Light "/>
              </a:rPr>
              <a:t>provisions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of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the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Convention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err="1" smtClean="0">
                <a:latin typeface="IBM Plex Sans Light "/>
              </a:rPr>
              <a:t>is</a:t>
            </a:r>
            <a:r>
              <a:rPr lang="de-DE" sz="1500" dirty="0" smtClean="0">
                <a:latin typeface="IBM Plex Sans Light "/>
              </a:rPr>
              <a:t> </a:t>
            </a:r>
            <a:r>
              <a:rPr lang="de-DE" sz="1500" dirty="0">
                <a:latin typeface="IBM Plex Sans Light "/>
              </a:rPr>
              <a:t>in </a:t>
            </a:r>
            <a:r>
              <a:rPr lang="de-DE" sz="1500" dirty="0" err="1" smtClean="0">
                <a:latin typeface="IBM Plex Sans Light "/>
              </a:rPr>
              <a:t>itself</a:t>
            </a:r>
            <a:r>
              <a:rPr lang="de-DE" sz="1500" dirty="0" smtClean="0">
                <a:latin typeface="IBM Plex Sans Light "/>
              </a:rPr>
              <a:t> </a:t>
            </a:r>
            <a:r>
              <a:rPr lang="de-DE" sz="1500" dirty="0">
                <a:latin typeface="IBM Plex Sans Light "/>
              </a:rPr>
              <a:t>a </a:t>
            </a:r>
            <a:r>
              <a:rPr lang="de-DE" sz="1500" dirty="0" err="1" smtClean="0">
                <a:latin typeface="IBM Plex Sans Light "/>
              </a:rPr>
              <a:t>contribution</a:t>
            </a:r>
            <a:r>
              <a:rPr lang="de-DE" sz="1500" dirty="0" smtClean="0">
                <a:latin typeface="IBM Plex Sans Light "/>
              </a:rPr>
              <a:t> </a:t>
            </a:r>
            <a:r>
              <a:rPr lang="de-DE" sz="1500" dirty="0" err="1">
                <a:latin typeface="IBM Plex Sans Light "/>
              </a:rPr>
              <a:t>to</a:t>
            </a:r>
            <a:r>
              <a:rPr lang="de-DE" sz="1500" dirty="0">
                <a:latin typeface="IBM Plex Sans Light "/>
              </a:rPr>
              <a:t> global anti-terrorist </a:t>
            </a:r>
            <a:r>
              <a:rPr lang="de-DE" sz="1500" dirty="0" err="1" smtClean="0">
                <a:latin typeface="IBM Plex Sans Light "/>
              </a:rPr>
              <a:t>efforts</a:t>
            </a:r>
            <a:r>
              <a:rPr lang="de-DE" sz="1500" dirty="0" smtClean="0">
                <a:latin typeface="IBM Plex Sans Light "/>
              </a:rPr>
              <a:t>.” </a:t>
            </a:r>
            <a:br>
              <a:rPr lang="de-DE" sz="1500" dirty="0" smtClean="0">
                <a:latin typeface="IBM Plex Sans Light "/>
              </a:rPr>
            </a:br>
            <a:r>
              <a:rPr lang="de-DE" sz="1500" dirty="0" smtClean="0">
                <a:latin typeface="IBM Plex Sans Light "/>
              </a:rPr>
              <a:t>(</a:t>
            </a:r>
            <a:r>
              <a:rPr lang="de-DE" sz="1500" dirty="0" err="1">
                <a:latin typeface="IBM Plex Sans Light "/>
              </a:rPr>
              <a:t>paragraph</a:t>
            </a:r>
            <a:r>
              <a:rPr lang="de-DE" sz="1500" dirty="0">
                <a:latin typeface="IBM Plex Sans Light "/>
              </a:rPr>
              <a:t> </a:t>
            </a:r>
            <a:r>
              <a:rPr lang="de-DE" sz="1500" dirty="0" smtClean="0">
                <a:latin typeface="IBM Plex Sans Light "/>
              </a:rPr>
              <a:t>1, EC-XXVII/DEC.5</a:t>
            </a:r>
            <a:r>
              <a:rPr lang="de-DE" sz="1500" dirty="0">
                <a:latin typeface="IBM Plex Sans Light "/>
              </a:rPr>
              <a:t>, </a:t>
            </a:r>
            <a:r>
              <a:rPr lang="de-DE" sz="1500" dirty="0" smtClean="0">
                <a:latin typeface="IBM Plex Sans Light "/>
              </a:rPr>
              <a:t>7 </a:t>
            </a:r>
            <a:r>
              <a:rPr lang="de-DE" sz="1500" dirty="0" err="1">
                <a:latin typeface="IBM Plex Sans Light "/>
              </a:rPr>
              <a:t>December</a:t>
            </a:r>
            <a:r>
              <a:rPr lang="de-DE" sz="1500" dirty="0">
                <a:latin typeface="IBM Plex Sans Light "/>
              </a:rPr>
              <a:t> 2001</a:t>
            </a:r>
            <a:r>
              <a:rPr lang="de-DE" sz="1500" dirty="0" smtClean="0">
                <a:latin typeface="IBM Plex Sans Light "/>
              </a:rPr>
              <a:t>)</a:t>
            </a:r>
          </a:p>
          <a:p>
            <a:endParaRPr lang="de-DE" sz="1600" dirty="0" smtClean="0">
              <a:latin typeface="IBM Plex Sans Light 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IBM Plex Sans Light "/>
              </a:rPr>
              <a:t>New </a:t>
            </a:r>
            <a:r>
              <a:rPr lang="de-DE" sz="1600" dirty="0" err="1" smtClean="0">
                <a:latin typeface="IBM Plex Sans Light "/>
              </a:rPr>
              <a:t>challenges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to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the</a:t>
            </a:r>
            <a:r>
              <a:rPr lang="de-DE" sz="1600" dirty="0" smtClean="0">
                <a:latin typeface="IBM Plex Sans Light "/>
              </a:rPr>
              <a:t> traditional </a:t>
            </a:r>
            <a:r>
              <a:rPr lang="de-DE" sz="1600" dirty="0" err="1" smtClean="0">
                <a:latin typeface="IBM Plex Sans Light "/>
              </a:rPr>
              <a:t>model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of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arms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control</a:t>
            </a:r>
            <a:endParaRPr lang="de-DE" sz="1600" dirty="0" smtClean="0">
              <a:latin typeface="IBM Plex Sans Light "/>
            </a:endParaRPr>
          </a:p>
          <a:p>
            <a:pPr marL="612775" lvl="1" indent="-342900">
              <a:buFont typeface="+mj-lt"/>
              <a:buAutoNum type="arabicPeriod"/>
            </a:pPr>
            <a:r>
              <a:rPr lang="de-DE" sz="1600" dirty="0">
                <a:latin typeface="IBM Plex Sans Light "/>
              </a:rPr>
              <a:t>Chemical </a:t>
            </a:r>
            <a:r>
              <a:rPr lang="de-DE" sz="1600" dirty="0" err="1">
                <a:latin typeface="IBM Plex Sans Light "/>
              </a:rPr>
              <a:t>weapons</a:t>
            </a:r>
            <a:r>
              <a:rPr lang="de-DE" sz="1600" dirty="0">
                <a:latin typeface="IBM Plex Sans Light "/>
              </a:rPr>
              <a:t> </a:t>
            </a:r>
            <a:r>
              <a:rPr lang="de-DE" sz="1600" dirty="0" err="1">
                <a:latin typeface="IBM Plex Sans Light "/>
              </a:rPr>
              <a:t>terror</a:t>
            </a:r>
            <a:r>
              <a:rPr lang="de-DE" sz="1600" dirty="0">
                <a:latin typeface="IBM Plex Sans Light "/>
              </a:rPr>
              <a:t> </a:t>
            </a:r>
            <a:r>
              <a:rPr lang="de-DE" sz="1600" dirty="0" err="1">
                <a:latin typeface="IBM Plex Sans Light "/>
              </a:rPr>
              <a:t>and</a:t>
            </a:r>
            <a:r>
              <a:rPr lang="de-DE" sz="1600" dirty="0">
                <a:latin typeface="IBM Plex Sans Light "/>
              </a:rPr>
              <a:t> </a:t>
            </a:r>
            <a:r>
              <a:rPr lang="de-DE" sz="1600" dirty="0" err="1">
                <a:latin typeface="IBM Plex Sans Light "/>
              </a:rPr>
              <a:t>failing</a:t>
            </a:r>
            <a:r>
              <a:rPr lang="de-DE" sz="1600" dirty="0">
                <a:latin typeface="IBM Plex Sans Light "/>
              </a:rPr>
              <a:t> </a:t>
            </a:r>
            <a:r>
              <a:rPr lang="de-DE" sz="1600" dirty="0" err="1">
                <a:latin typeface="IBM Plex Sans Light "/>
              </a:rPr>
              <a:t>states</a:t>
            </a:r>
            <a:r>
              <a:rPr lang="de-DE" sz="1600" dirty="0">
                <a:latin typeface="IBM Plex Sans Light "/>
              </a:rPr>
              <a:t>: </a:t>
            </a:r>
            <a:r>
              <a:rPr lang="de-DE" sz="1600" dirty="0" err="1">
                <a:latin typeface="IBM Plex Sans Light "/>
              </a:rPr>
              <a:t>Islamic</a:t>
            </a:r>
            <a:r>
              <a:rPr lang="de-DE" sz="1600" dirty="0">
                <a:latin typeface="IBM Plex Sans Light "/>
              </a:rPr>
              <a:t> State</a:t>
            </a:r>
          </a:p>
          <a:p>
            <a:pPr marL="612775" lvl="1" indent="-342900">
              <a:buFont typeface="+mj-lt"/>
              <a:buAutoNum type="arabicPeriod"/>
            </a:pPr>
            <a:r>
              <a:rPr lang="de-DE" sz="1600" dirty="0" smtClean="0">
                <a:latin typeface="IBM Plex Sans Light "/>
              </a:rPr>
              <a:t>State </a:t>
            </a:r>
            <a:r>
              <a:rPr lang="de-DE" sz="1600" dirty="0" err="1" smtClean="0">
                <a:latin typeface="IBM Plex Sans Light "/>
              </a:rPr>
              <a:t>terrorism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with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chemical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weapons</a:t>
            </a:r>
            <a:r>
              <a:rPr lang="de-DE" sz="1600" dirty="0" smtClean="0">
                <a:latin typeface="IBM Plex Sans Light "/>
              </a:rPr>
              <a:t>: </a:t>
            </a:r>
            <a:r>
              <a:rPr lang="de-DE" sz="1600" dirty="0" err="1" smtClean="0">
                <a:latin typeface="IBM Plex Sans Light "/>
              </a:rPr>
              <a:t>Syria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against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its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own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population</a:t>
            </a:r>
            <a:r>
              <a:rPr lang="de-DE" sz="1600" dirty="0" smtClean="0">
                <a:latin typeface="IBM Plex Sans Light "/>
              </a:rPr>
              <a:t>, </a:t>
            </a:r>
            <a:r>
              <a:rPr lang="de-DE" sz="1600" dirty="0" err="1" smtClean="0">
                <a:latin typeface="IBM Plex Sans Light "/>
              </a:rPr>
              <a:t>Russia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against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political</a:t>
            </a:r>
            <a:r>
              <a:rPr lang="de-DE" sz="1600" dirty="0" smtClean="0">
                <a:latin typeface="IBM Plex Sans Light "/>
              </a:rPr>
              <a:t> </a:t>
            </a:r>
            <a:r>
              <a:rPr lang="de-DE" sz="1600" dirty="0" err="1" smtClean="0">
                <a:latin typeface="IBM Plex Sans Light "/>
              </a:rPr>
              <a:t>opposition</a:t>
            </a:r>
            <a:r>
              <a:rPr lang="de-DE" sz="1600" dirty="0" smtClean="0">
                <a:latin typeface="IBM Plex Sans Light "/>
              </a:rPr>
              <a:t>, DPRK …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 smtClean="0">
              <a:latin typeface="IBM Plex Sans Light 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IBM Plex Sans Light "/>
              </a:rPr>
              <a:t>How to ensure accountability when states parties </a:t>
            </a:r>
            <a:r>
              <a:rPr lang="en-GB" sz="1600" u="sng" dirty="0" smtClean="0">
                <a:latin typeface="IBM Plex Sans Light "/>
              </a:rPr>
              <a:t>do not want</a:t>
            </a:r>
            <a:r>
              <a:rPr lang="en-GB" sz="1600" dirty="0" smtClean="0">
                <a:latin typeface="IBM Plex Sans Light "/>
              </a:rPr>
              <a:t> to enforce rules? </a:t>
            </a:r>
            <a:endParaRPr lang="en-GB" sz="1600" dirty="0">
              <a:latin typeface="IBM Plex Sans Light "/>
            </a:endParaRPr>
          </a:p>
        </p:txBody>
      </p:sp>
    </p:spTree>
    <p:extLst>
      <p:ext uri="{BB962C8B-B14F-4D97-AF65-F5344CB8AC3E}">
        <p14:creationId xmlns:p14="http://schemas.microsoft.com/office/powerpoint/2010/main" val="347227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8488" y="1641232"/>
            <a:ext cx="5486400" cy="170608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Nimbus Sans Novus" panose="020B0604020202020204" charset="0"/>
              </a:rPr>
              <a:t>Web: 	CBWNet.org</a:t>
            </a:r>
          </a:p>
          <a:p>
            <a:endParaRPr lang="de-DE" dirty="0" smtClean="0">
              <a:latin typeface="Nimbus Sans Novus" panose="020B0604020202020204" charset="0"/>
            </a:endParaRPr>
          </a:p>
          <a:p>
            <a:r>
              <a:rPr lang="de-DE" dirty="0" smtClean="0">
                <a:latin typeface="Nimbus Sans Novus" panose="020B0604020202020204" charset="0"/>
              </a:rPr>
              <a:t>Twitter: 	@</a:t>
            </a:r>
            <a:r>
              <a:rPr lang="de-DE" dirty="0" err="1" smtClean="0">
                <a:latin typeface="Nimbus Sans Novus" panose="020B0604020202020204" charset="0"/>
              </a:rPr>
              <a:t>CBWNet</a:t>
            </a:r>
            <a:endParaRPr lang="de-DE" dirty="0" smtClean="0">
              <a:latin typeface="Nimbus Sans Novus" panose="020B0604020202020204" charset="0"/>
            </a:endParaRPr>
          </a:p>
          <a:p>
            <a:r>
              <a:rPr lang="de-DE" dirty="0">
                <a:latin typeface="Nimbus Sans Novus" panose="020B0604020202020204" charset="0"/>
              </a:rPr>
              <a:t/>
            </a:r>
            <a:br>
              <a:rPr lang="de-DE" dirty="0">
                <a:latin typeface="Nimbus Sans Novus" panose="020B0604020202020204" charset="0"/>
              </a:rPr>
            </a:br>
            <a:r>
              <a:rPr lang="de-DE" dirty="0" smtClean="0">
                <a:latin typeface="Nimbus Sans Novus" panose="020B0604020202020204" charset="0"/>
              </a:rPr>
              <a:t>Email: 	CBWNet@ifsh.de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59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Wnet Präsentationsvorlage Beispiel 220519" id="{E30A02B1-688C-4847-92A9-8C74AA8DB5F6}" vid="{4F2C1185-A39A-D54D-A7DE-25BF681ACA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CBWnet PPT-Vorlage 220519 - Kopie</Template>
  <TotalTime>0</TotalTime>
  <Words>248</Words>
  <Application>Microsoft Office PowerPoint</Application>
  <PresentationFormat>Bildschirmpräsentation (16:9)</PresentationFormat>
  <Paragraphs>39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Charter</vt:lpstr>
      <vt:lpstr>IBM Plex Sans</vt:lpstr>
      <vt:lpstr>IBM Plex Sans Light</vt:lpstr>
      <vt:lpstr>IBM Plex Sans Light </vt:lpstr>
      <vt:lpstr>Nimbus Sans Novus</vt:lpstr>
      <vt:lpstr>Symbol</vt:lpstr>
      <vt:lpstr>Times New Roman</vt:lpstr>
      <vt:lpstr>Wingdings</vt:lpstr>
      <vt:lpstr>Office</vt:lpstr>
      <vt:lpstr>CBWNet and new types of chemical terrorism Oliver Meier, IFSH/CBWNet   Strengthening Global Norms:  International Cooperation for Chemical Disarmament </vt:lpstr>
      <vt:lpstr>PowerPoint-Präsentation</vt:lpstr>
      <vt:lpstr>CBWNet set-up</vt:lpstr>
      <vt:lpstr>PowerPoint-Präsentation</vt:lpstr>
      <vt:lpstr>CBW Terrorism: old and new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CBWNet and International Cooperation to Combat Chemical Terrorism</dc:title>
  <dc:subject/>
  <dc:creator>Oliver Meier</dc:creator>
  <cp:keywords/>
  <dc:description/>
  <cp:lastModifiedBy>Oliver Meier</cp:lastModifiedBy>
  <cp:revision>21</cp:revision>
  <dcterms:created xsi:type="dcterms:W3CDTF">2022-12-18T21:04:19Z</dcterms:created>
  <dcterms:modified xsi:type="dcterms:W3CDTF">2022-12-19T16:13:17Z</dcterms:modified>
  <cp:category/>
</cp:coreProperties>
</file>